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relia" charset="1" panose="00000500000000000000"/>
      <p:regular r:id="rId21"/>
    </p:embeddedFont>
    <p:embeddedFont>
      <p:font typeface="Dosis Bold" charset="1" panose="02010803020202060003"/>
      <p:regular r:id="rId22"/>
    </p:embeddedFont>
    <p:embeddedFont>
      <p:font typeface="Cy Grotesk Grand Bold" charset="1" panose="00000807000000000000"/>
      <p:regular r:id="rId23"/>
    </p:embeddedFont>
    <p:embeddedFont>
      <p:font typeface="Codec Pro" charset="1" panose="00000500000000000000"/>
      <p:regular r:id="rId24"/>
    </p:embeddedFont>
    <p:embeddedFont>
      <p:font typeface="Arial Bold" charset="1" panose="020B0802020202020204"/>
      <p:regular r:id="rId25"/>
    </p:embeddedFont>
    <p:embeddedFont>
      <p:font typeface="Arial" charset="1" panose="020B0502020202020204"/>
      <p:regular r:id="rId26"/>
    </p:embeddedFont>
    <p:embeddedFont>
      <p:font typeface="Dosis" charset="1" panose="02010503020202060003"/>
      <p:regular r:id="rId27"/>
    </p:embeddedFont>
    <p:embeddedFont>
      <p:font typeface="Dosis Medium" charset="1" panose="020106030202020600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FqMlkGCU.mp4" Type="http://schemas.openxmlformats.org/officeDocument/2006/relationships/video"/><Relationship Id="rId11" Target="../media/VAGFqMlkGCU.mp4" Type="http://schemas.microsoft.com/office/2007/relationships/media"/><Relationship Id="rId12" Target="../media/image58.png" Type="http://schemas.openxmlformats.org/officeDocument/2006/relationships/image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55.png" Type="http://schemas.openxmlformats.org/officeDocument/2006/relationships/image"/><Relationship Id="rId6" Target="../media/image56.jpeg" Type="http://schemas.openxmlformats.org/officeDocument/2006/relationships/image"/><Relationship Id="rId7" Target="../media/VAGFqBabXcY.mp4" Type="http://schemas.openxmlformats.org/officeDocument/2006/relationships/video"/><Relationship Id="rId8" Target="../media/VAGFqBabXcY.mp4" Type="http://schemas.microsoft.com/office/2007/relationships/media"/><Relationship Id="rId9" Target="../media/image5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34.jpeg" Type="http://schemas.openxmlformats.org/officeDocument/2006/relationships/image"/><Relationship Id="rId8" Target="../media/VAGFqTLGGPU.mp4" Type="http://schemas.openxmlformats.org/officeDocument/2006/relationships/video"/><Relationship Id="rId9" Target="../media/VAGFqTLGGPU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63033" y="6195861"/>
            <a:ext cx="6914093" cy="5028432"/>
          </a:xfrm>
          <a:custGeom>
            <a:avLst/>
            <a:gdLst/>
            <a:ahLst/>
            <a:cxnLst/>
            <a:rect r="r" b="b" t="t" l="l"/>
            <a:pathLst>
              <a:path h="5028432" w="6914093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29971" y="4820778"/>
            <a:ext cx="10228058" cy="1710875"/>
          </a:xfrm>
          <a:custGeom>
            <a:avLst/>
            <a:gdLst/>
            <a:ahLst/>
            <a:cxnLst/>
            <a:rect r="r" b="b" t="t" l="l"/>
            <a:pathLst>
              <a:path h="1710875" w="10228058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18992" y="3180884"/>
            <a:ext cx="10850017" cy="335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2"/>
              </a:lnSpc>
            </a:pPr>
            <a:r>
              <a:rPr lang="en-US" sz="14955" spc="-149">
                <a:solidFill>
                  <a:srgbClr val="01070A"/>
                </a:solidFill>
                <a:latin typeface="Carelia"/>
              </a:rPr>
              <a:t>Tatar Teacher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56379" y="5404911"/>
            <a:ext cx="8246933" cy="6247677"/>
          </a:xfrm>
          <a:custGeom>
            <a:avLst/>
            <a:gdLst/>
            <a:ahLst/>
            <a:cxnLst/>
            <a:rect r="r" b="b" t="t" l="l"/>
            <a:pathLst>
              <a:path h="6247677" w="8246933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08980" y="-1652824"/>
            <a:ext cx="8905028" cy="5575060"/>
          </a:xfrm>
          <a:custGeom>
            <a:avLst/>
            <a:gdLst/>
            <a:ahLst/>
            <a:cxnLst/>
            <a:rect r="r" b="b" t="t" l="l"/>
            <a:pathLst>
              <a:path h="5575060" w="8905028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495846">
            <a:off x="-3929800" y="-2685694"/>
            <a:ext cx="5243739" cy="7338566"/>
          </a:xfrm>
          <a:custGeom>
            <a:avLst/>
            <a:gdLst/>
            <a:ahLst/>
            <a:cxnLst/>
            <a:rect r="r" b="b" t="t" l="l"/>
            <a:pathLst>
              <a:path h="7338566" w="5243739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41172" y="6964945"/>
            <a:ext cx="6639489" cy="62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Dosis Bold"/>
              </a:rPr>
              <a:t>DSC - </a:t>
            </a:r>
            <a:r>
              <a:rPr lang="en-US" sz="3594">
                <a:solidFill>
                  <a:srgbClr val="01070A"/>
                </a:solidFill>
                <a:latin typeface="Dosis Bold"/>
              </a:rPr>
              <a:t>Старшая лига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968" y="1760572"/>
            <a:ext cx="14650064" cy="7379489"/>
            <a:chOff x="0" y="0"/>
            <a:chExt cx="4491524" cy="2262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1524" cy="2262458"/>
            </a:xfrm>
            <a:custGeom>
              <a:avLst/>
              <a:gdLst/>
              <a:ahLst/>
              <a:cxnLst/>
              <a:rect r="r" b="b" t="t" l="l"/>
              <a:pathLst>
                <a:path h="2262458" w="4491524">
                  <a:moveTo>
                    <a:pt x="5813" y="0"/>
                  </a:moveTo>
                  <a:lnTo>
                    <a:pt x="4485710" y="0"/>
                  </a:lnTo>
                  <a:cubicBezTo>
                    <a:pt x="4487252" y="0"/>
                    <a:pt x="4488731" y="612"/>
                    <a:pt x="4489821" y="1703"/>
                  </a:cubicBezTo>
                  <a:cubicBezTo>
                    <a:pt x="4490911" y="2793"/>
                    <a:pt x="4491524" y="4271"/>
                    <a:pt x="4491524" y="5813"/>
                  </a:cubicBezTo>
                  <a:lnTo>
                    <a:pt x="4491524" y="2256645"/>
                  </a:lnTo>
                  <a:cubicBezTo>
                    <a:pt x="4491524" y="2258187"/>
                    <a:pt x="4490911" y="2259665"/>
                    <a:pt x="4489821" y="2260755"/>
                  </a:cubicBezTo>
                  <a:cubicBezTo>
                    <a:pt x="4488731" y="2261845"/>
                    <a:pt x="4487252" y="2262458"/>
                    <a:pt x="4485710" y="2262458"/>
                  </a:cubicBezTo>
                  <a:lnTo>
                    <a:pt x="5813" y="2262458"/>
                  </a:lnTo>
                  <a:cubicBezTo>
                    <a:pt x="4271" y="2262458"/>
                    <a:pt x="2793" y="2261845"/>
                    <a:pt x="1703" y="2260755"/>
                  </a:cubicBezTo>
                  <a:cubicBezTo>
                    <a:pt x="612" y="2259665"/>
                    <a:pt x="0" y="2258187"/>
                    <a:pt x="0" y="2256645"/>
                  </a:cubicBezTo>
                  <a:lnTo>
                    <a:pt x="0" y="5813"/>
                  </a:lnTo>
                  <a:cubicBezTo>
                    <a:pt x="0" y="4271"/>
                    <a:pt x="612" y="2793"/>
                    <a:pt x="1703" y="1703"/>
                  </a:cubicBezTo>
                  <a:cubicBezTo>
                    <a:pt x="2793" y="612"/>
                    <a:pt x="4271" y="0"/>
                    <a:pt x="58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491524" cy="231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09671" y="6753080"/>
            <a:ext cx="3584090" cy="3192451"/>
          </a:xfrm>
          <a:custGeom>
            <a:avLst/>
            <a:gdLst/>
            <a:ahLst/>
            <a:cxnLst/>
            <a:rect r="r" b="b" t="t" l="l"/>
            <a:pathLst>
              <a:path h="3192451" w="3584090">
                <a:moveTo>
                  <a:pt x="0" y="0"/>
                </a:moveTo>
                <a:lnTo>
                  <a:pt x="3584090" y="0"/>
                </a:lnTo>
                <a:lnTo>
                  <a:pt x="3584090" y="3192451"/>
                </a:lnTo>
                <a:lnTo>
                  <a:pt x="0" y="3192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37982">
            <a:off x="14323702" y="511342"/>
            <a:ext cx="3160431" cy="3028267"/>
          </a:xfrm>
          <a:custGeom>
            <a:avLst/>
            <a:gdLst/>
            <a:ahLst/>
            <a:cxnLst/>
            <a:rect r="r" b="b" t="t" l="l"/>
            <a:pathLst>
              <a:path h="3028267" w="3160431">
                <a:moveTo>
                  <a:pt x="0" y="0"/>
                </a:moveTo>
                <a:lnTo>
                  <a:pt x="3160431" y="0"/>
                </a:lnTo>
                <a:lnTo>
                  <a:pt x="3160431" y="3028267"/>
                </a:lnTo>
                <a:lnTo>
                  <a:pt x="0" y="3028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2223" y="2506411"/>
            <a:ext cx="12443555" cy="92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1"/>
              </a:lnSpc>
              <a:spcBef>
                <a:spcPct val="0"/>
              </a:spcBef>
            </a:pPr>
            <a:r>
              <a:rPr lang="en-US" sz="5379">
                <a:solidFill>
                  <a:srgbClr val="01070A"/>
                </a:solidFill>
                <a:latin typeface="Carelia"/>
              </a:rPr>
              <a:t>Дальнейшие планы</a:t>
            </a:r>
          </a:p>
        </p:txBody>
      </p:sp>
      <p:sp>
        <p:nvSpPr>
          <p:cNvPr name="AutoShape 9" id="9"/>
          <p:cNvSpPr/>
          <p:nvPr/>
        </p:nvSpPr>
        <p:spPr>
          <a:xfrm>
            <a:off x="11493438" y="4050950"/>
            <a:ext cx="0" cy="45542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314178" y="5325312"/>
            <a:ext cx="2959165" cy="193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243" indent="-237121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01070A"/>
                </a:solidFill>
                <a:latin typeface="Dosis"/>
              </a:rPr>
              <a:t>Проведение теста для определения уровня татарского языка у пользователя.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316182" y="4481624"/>
            <a:ext cx="6873488" cy="647248"/>
            <a:chOff x="0" y="0"/>
            <a:chExt cx="1663590" cy="1566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63591" cy="156653"/>
            </a:xfrm>
            <a:custGeom>
              <a:avLst/>
              <a:gdLst/>
              <a:ahLst/>
              <a:cxnLst/>
              <a:rect r="r" b="b" t="t" l="l"/>
              <a:pathLst>
                <a:path h="156653" w="1663591">
                  <a:moveTo>
                    <a:pt x="9011" y="0"/>
                  </a:moveTo>
                  <a:lnTo>
                    <a:pt x="1654580" y="0"/>
                  </a:lnTo>
                  <a:cubicBezTo>
                    <a:pt x="1659556" y="0"/>
                    <a:pt x="1663591" y="4034"/>
                    <a:pt x="1663591" y="9011"/>
                  </a:cubicBezTo>
                  <a:lnTo>
                    <a:pt x="1663591" y="147643"/>
                  </a:lnTo>
                  <a:cubicBezTo>
                    <a:pt x="1663591" y="152619"/>
                    <a:pt x="1659556" y="156653"/>
                    <a:pt x="1654580" y="156653"/>
                  </a:cubicBezTo>
                  <a:lnTo>
                    <a:pt x="9011" y="156653"/>
                  </a:lnTo>
                  <a:cubicBezTo>
                    <a:pt x="4034" y="156653"/>
                    <a:pt x="0" y="152619"/>
                    <a:pt x="0" y="147643"/>
                  </a:cubicBezTo>
                  <a:lnTo>
                    <a:pt x="0" y="9011"/>
                  </a:lnTo>
                  <a:cubicBezTo>
                    <a:pt x="0" y="4034"/>
                    <a:pt x="4034" y="0"/>
                    <a:pt x="9011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63590" cy="204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1"/>
                </a:lnSpc>
              </a:pPr>
              <a:r>
                <a:rPr lang="en-US" sz="2372">
                  <a:solidFill>
                    <a:srgbClr val="FFFFFF"/>
                  </a:solidFill>
                  <a:latin typeface="Dosis"/>
                </a:rPr>
                <a:t>Планы развития проекта в дальнейшем: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273343" y="5325312"/>
            <a:ext cx="2959165" cy="271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243" indent="-237121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01070A"/>
                </a:solidFill>
                <a:latin typeface="Dosis"/>
              </a:rPr>
              <a:t>Внедрение функционала для учителей, позволяющего контролировать прогресс учеников.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65317" y="5325312"/>
            <a:ext cx="2959165" cy="232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243" indent="-237121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01070A"/>
                </a:solidFill>
                <a:latin typeface="Dosis"/>
              </a:rPr>
              <a:t>Больше времени на реализацию идеи.</a:t>
            </a:r>
          </a:p>
          <a:p>
            <a:pPr algn="ctr" marL="474243" indent="-237121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01070A"/>
                </a:solidFill>
                <a:latin typeface="Dosis"/>
              </a:rPr>
              <a:t>Помощь экспертов по татарскому языку.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761261" y="4481624"/>
            <a:ext cx="4167278" cy="647248"/>
            <a:chOff x="0" y="0"/>
            <a:chExt cx="1008606" cy="1566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08606" cy="156653"/>
            </a:xfrm>
            <a:custGeom>
              <a:avLst/>
              <a:gdLst/>
              <a:ahLst/>
              <a:cxnLst/>
              <a:rect r="r" b="b" t="t" l="l"/>
              <a:pathLst>
                <a:path h="156653" w="1008606">
                  <a:moveTo>
                    <a:pt x="14862" y="0"/>
                  </a:moveTo>
                  <a:lnTo>
                    <a:pt x="993744" y="0"/>
                  </a:lnTo>
                  <a:cubicBezTo>
                    <a:pt x="997686" y="0"/>
                    <a:pt x="1001466" y="1566"/>
                    <a:pt x="1004253" y="4353"/>
                  </a:cubicBezTo>
                  <a:cubicBezTo>
                    <a:pt x="1007040" y="7140"/>
                    <a:pt x="1008606" y="10921"/>
                    <a:pt x="1008606" y="14862"/>
                  </a:cubicBezTo>
                  <a:lnTo>
                    <a:pt x="1008606" y="141791"/>
                  </a:lnTo>
                  <a:cubicBezTo>
                    <a:pt x="1008606" y="145733"/>
                    <a:pt x="1007040" y="149513"/>
                    <a:pt x="1004253" y="152300"/>
                  </a:cubicBezTo>
                  <a:cubicBezTo>
                    <a:pt x="1001466" y="155088"/>
                    <a:pt x="997686" y="156653"/>
                    <a:pt x="993744" y="156653"/>
                  </a:cubicBezTo>
                  <a:lnTo>
                    <a:pt x="14862" y="156653"/>
                  </a:lnTo>
                  <a:cubicBezTo>
                    <a:pt x="10921" y="156653"/>
                    <a:pt x="7140" y="155088"/>
                    <a:pt x="4353" y="152300"/>
                  </a:cubicBezTo>
                  <a:cubicBezTo>
                    <a:pt x="1566" y="149513"/>
                    <a:pt x="0" y="145733"/>
                    <a:pt x="0" y="141791"/>
                  </a:cubicBezTo>
                  <a:lnTo>
                    <a:pt x="0" y="14862"/>
                  </a:lnTo>
                  <a:cubicBezTo>
                    <a:pt x="0" y="10921"/>
                    <a:pt x="1566" y="7140"/>
                    <a:pt x="4353" y="4353"/>
                  </a:cubicBezTo>
                  <a:cubicBezTo>
                    <a:pt x="7140" y="1566"/>
                    <a:pt x="10921" y="0"/>
                    <a:pt x="14862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008606" cy="204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1"/>
                </a:lnSpc>
              </a:pPr>
              <a:r>
                <a:rPr lang="en-US" sz="2372">
                  <a:solidFill>
                    <a:srgbClr val="FFFFFF"/>
                  </a:solidFill>
                  <a:latin typeface="Dosis"/>
                </a:rPr>
                <a:t>Что для этого нужно: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232508" y="5325312"/>
            <a:ext cx="2959165" cy="154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243" indent="-237121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01070A"/>
                </a:solidFill>
                <a:latin typeface="Dosis"/>
              </a:rPr>
              <a:t>Разработка системы проверки почерка.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21842" cy="2452800"/>
            </a:xfrm>
            <a:custGeom>
              <a:avLst/>
              <a:gdLst/>
              <a:ahLst/>
              <a:cxnLst/>
              <a:rect r="r" b="b" t="t" l="l"/>
              <a:pathLst>
                <a:path h="2452800" w="4021842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21443" y="933053"/>
            <a:ext cx="12705720" cy="8334250"/>
            <a:chOff x="0" y="0"/>
            <a:chExt cx="3895412" cy="2555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5412" cy="2555175"/>
            </a:xfrm>
            <a:custGeom>
              <a:avLst/>
              <a:gdLst/>
              <a:ahLst/>
              <a:cxnLst/>
              <a:rect r="r" b="b" t="t" l="l"/>
              <a:pathLst>
                <a:path h="2555175" w="3895412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895412" cy="260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17286">
            <a:off x="12481505" y="1156774"/>
            <a:ext cx="3828638" cy="4509103"/>
          </a:xfrm>
          <a:custGeom>
            <a:avLst/>
            <a:gdLst/>
            <a:ahLst/>
            <a:cxnLst/>
            <a:rect r="r" b="b" t="t" l="l"/>
            <a:pathLst>
              <a:path h="4509103" w="3828638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25464" y="239562"/>
            <a:ext cx="1239167" cy="1189600"/>
          </a:xfrm>
          <a:custGeom>
            <a:avLst/>
            <a:gdLst/>
            <a:ahLst/>
            <a:cxnLst/>
            <a:rect r="r" b="b" t="t" l="l"/>
            <a:pathLst>
              <a:path h="1189600" w="1239167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06971" y="1604349"/>
            <a:ext cx="8894674" cy="108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Technical Details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7481094" y="6214037"/>
            <a:ext cx="3703454" cy="457882"/>
          </a:xfrm>
          <a:custGeom>
            <a:avLst/>
            <a:gdLst/>
            <a:ahLst/>
            <a:cxnLst/>
            <a:rect r="r" b="b" t="t" l="l"/>
            <a:pathLst>
              <a:path h="457882" w="3703454">
                <a:moveTo>
                  <a:pt x="3703453" y="0"/>
                </a:moveTo>
                <a:lnTo>
                  <a:pt x="0" y="0"/>
                </a:lnTo>
                <a:lnTo>
                  <a:pt x="0" y="457881"/>
                </a:lnTo>
                <a:lnTo>
                  <a:pt x="3703453" y="457881"/>
                </a:lnTo>
                <a:lnTo>
                  <a:pt x="370345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4426563" y="6259457"/>
            <a:ext cx="3703454" cy="457882"/>
          </a:xfrm>
          <a:custGeom>
            <a:avLst/>
            <a:gdLst/>
            <a:ahLst/>
            <a:cxnLst/>
            <a:rect r="r" b="b" t="t" l="l"/>
            <a:pathLst>
              <a:path h="457882" w="3703454">
                <a:moveTo>
                  <a:pt x="3703453" y="0"/>
                </a:moveTo>
                <a:lnTo>
                  <a:pt x="0" y="0"/>
                </a:lnTo>
                <a:lnTo>
                  <a:pt x="0" y="457882"/>
                </a:lnTo>
                <a:lnTo>
                  <a:pt x="3703453" y="457882"/>
                </a:lnTo>
                <a:lnTo>
                  <a:pt x="370345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011166" y="6214037"/>
            <a:ext cx="1066105" cy="106610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8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194928" y="6454998"/>
            <a:ext cx="686539" cy="584182"/>
          </a:xfrm>
          <a:custGeom>
            <a:avLst/>
            <a:gdLst/>
            <a:ahLst/>
            <a:cxnLst/>
            <a:rect r="r" b="b" t="t" l="l"/>
            <a:pathLst>
              <a:path h="584182" w="686539">
                <a:moveTo>
                  <a:pt x="0" y="0"/>
                </a:moveTo>
                <a:lnTo>
                  <a:pt x="686539" y="0"/>
                </a:lnTo>
                <a:lnTo>
                  <a:pt x="686539" y="584182"/>
                </a:lnTo>
                <a:lnTo>
                  <a:pt x="0" y="5841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011166" y="3710458"/>
            <a:ext cx="1066105" cy="106610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696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206971" y="4001393"/>
            <a:ext cx="674495" cy="506485"/>
          </a:xfrm>
          <a:custGeom>
            <a:avLst/>
            <a:gdLst/>
            <a:ahLst/>
            <a:cxnLst/>
            <a:rect r="r" b="b" t="t" l="l"/>
            <a:pathLst>
              <a:path h="506485" w="674495">
                <a:moveTo>
                  <a:pt x="0" y="0"/>
                </a:moveTo>
                <a:lnTo>
                  <a:pt x="674496" y="0"/>
                </a:lnTo>
                <a:lnTo>
                  <a:pt x="674496" y="506484"/>
                </a:lnTo>
                <a:lnTo>
                  <a:pt x="0" y="5064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426563" y="3778223"/>
            <a:ext cx="1367954" cy="378053"/>
          </a:xfrm>
          <a:custGeom>
            <a:avLst/>
            <a:gdLst/>
            <a:ahLst/>
            <a:cxnLst/>
            <a:rect r="r" b="b" t="t" l="l"/>
            <a:pathLst>
              <a:path h="378053" w="1367954">
                <a:moveTo>
                  <a:pt x="0" y="0"/>
                </a:moveTo>
                <a:lnTo>
                  <a:pt x="1367954" y="0"/>
                </a:lnTo>
                <a:lnTo>
                  <a:pt x="1367954" y="378053"/>
                </a:lnTo>
                <a:lnTo>
                  <a:pt x="0" y="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426563" y="4339973"/>
            <a:ext cx="8058642" cy="82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1"/>
              </a:lnSpc>
              <a:spcBef>
                <a:spcPct val="0"/>
              </a:spcBef>
            </a:pPr>
            <a:r>
              <a:rPr lang="en-US" sz="2372">
                <a:solidFill>
                  <a:srgbClr val="01070A"/>
                </a:solidFill>
                <a:latin typeface="Dosis"/>
              </a:rPr>
              <a:t>Для уменьшении размерности фич входного аудио файла. (92% variance от двух PCA компонент)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34724" y="3702023"/>
            <a:ext cx="1106692" cy="63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4"/>
              </a:lnSpc>
            </a:pPr>
            <a:r>
              <a:rPr lang="en-US" sz="3681">
                <a:solidFill>
                  <a:srgbClr val="01070A"/>
                </a:solidFill>
                <a:latin typeface="Dosis Medium"/>
              </a:rPr>
              <a:t>PCA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206483" y="7322905"/>
            <a:ext cx="9649407" cy="82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1"/>
              </a:lnSpc>
              <a:spcBef>
                <a:spcPct val="0"/>
              </a:spcBef>
            </a:pPr>
            <a:r>
              <a:rPr lang="en-US" sz="2372">
                <a:solidFill>
                  <a:srgbClr val="01070A"/>
                </a:solidFill>
                <a:latin typeface="Dosis"/>
              </a:rPr>
              <a:t>Мы использовали SVM и KNN для классификации букв и мы </a:t>
            </a:r>
          </a:p>
          <a:p>
            <a:pPr algn="l">
              <a:lnSpc>
                <a:spcPts val="3321"/>
              </a:lnSpc>
              <a:spcBef>
                <a:spcPct val="0"/>
              </a:spcBef>
            </a:pPr>
            <a:r>
              <a:rPr lang="en-US" sz="2372">
                <a:solidFill>
                  <a:srgbClr val="01070A"/>
                </a:solidFill>
                <a:latin typeface="Dosis"/>
              </a:rPr>
              <a:t>распознаем пользователей основываясь на их голоса (CNN)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347073" y="5836957"/>
            <a:ext cx="8058642" cy="114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3281">
                <a:solidFill>
                  <a:srgbClr val="01070A"/>
                </a:solidFill>
                <a:latin typeface="Dosis Medium"/>
              </a:rPr>
              <a:t>Классификация букв и распознавание пользователей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37331" y="2030095"/>
            <a:ext cx="13293258" cy="6791564"/>
            <a:chOff x="0" y="0"/>
            <a:chExt cx="3501105" cy="1788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01105" cy="1788725"/>
            </a:xfrm>
            <a:custGeom>
              <a:avLst/>
              <a:gdLst/>
              <a:ahLst/>
              <a:cxnLst/>
              <a:rect r="r" b="b" t="t" l="l"/>
              <a:pathLst>
                <a:path h="1788725" w="350110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01105" cy="1788725"/>
            </a:xfrm>
            <a:custGeom>
              <a:avLst/>
              <a:gdLst/>
              <a:ahLst/>
              <a:cxnLst/>
              <a:rect r="r" b="b" t="t" l="l"/>
              <a:pathLst>
                <a:path h="1788725" w="350110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928985" y="1314623"/>
            <a:ext cx="3667332" cy="946839"/>
          </a:xfrm>
          <a:custGeom>
            <a:avLst/>
            <a:gdLst/>
            <a:ahLst/>
            <a:cxnLst/>
            <a:rect r="r" b="b" t="t" l="l"/>
            <a:pathLst>
              <a:path h="946839" w="3667332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23268" y="6288046"/>
            <a:ext cx="1367954" cy="378053"/>
          </a:xfrm>
          <a:custGeom>
            <a:avLst/>
            <a:gdLst/>
            <a:ahLst/>
            <a:cxnLst/>
            <a:rect r="r" b="b" t="t" l="l"/>
            <a:pathLst>
              <a:path h="378053" w="1367954">
                <a:moveTo>
                  <a:pt x="0" y="0"/>
                </a:moveTo>
                <a:lnTo>
                  <a:pt x="1367955" y="0"/>
                </a:lnTo>
                <a:lnTo>
                  <a:pt x="1367955" y="378053"/>
                </a:lnTo>
                <a:lnTo>
                  <a:pt x="0" y="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18211" y="3783204"/>
            <a:ext cx="2622717" cy="324263"/>
          </a:xfrm>
          <a:custGeom>
            <a:avLst/>
            <a:gdLst/>
            <a:ahLst/>
            <a:cxnLst/>
            <a:rect r="r" b="b" t="t" l="l"/>
            <a:pathLst>
              <a:path h="324263" w="2622717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69465" y="5905716"/>
            <a:ext cx="6921795" cy="4114800"/>
          </a:xfrm>
          <a:custGeom>
            <a:avLst/>
            <a:gdLst/>
            <a:ahLst/>
            <a:cxnLst/>
            <a:rect r="r" b="b" t="t" l="l"/>
            <a:pathLst>
              <a:path h="4114800" w="6921795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71496" y="2286712"/>
            <a:ext cx="13058867" cy="961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5"/>
              </a:lnSpc>
              <a:spcBef>
                <a:spcPct val="0"/>
              </a:spcBef>
            </a:pPr>
            <a:r>
              <a:rPr lang="en-US" sz="5632">
                <a:solidFill>
                  <a:srgbClr val="01070A"/>
                </a:solidFill>
                <a:latin typeface="Carelia"/>
              </a:rPr>
              <a:t>Улучшение опыта пользователя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74807" y="6759074"/>
            <a:ext cx="7913275" cy="86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834" indent="-267917" lvl="1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"/>
              </a:rPr>
              <a:t>отображение красным цветом неправильных символов, произносимых пользователем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928985" y="6390547"/>
            <a:ext cx="1367954" cy="378053"/>
          </a:xfrm>
          <a:custGeom>
            <a:avLst/>
            <a:gdLst/>
            <a:ahLst/>
            <a:cxnLst/>
            <a:rect r="r" b="b" t="t" l="l"/>
            <a:pathLst>
              <a:path h="378053" w="1367954">
                <a:moveTo>
                  <a:pt x="0" y="0"/>
                </a:moveTo>
                <a:lnTo>
                  <a:pt x="1367955" y="0"/>
                </a:lnTo>
                <a:lnTo>
                  <a:pt x="1367955" y="378052"/>
                </a:lnTo>
                <a:lnTo>
                  <a:pt x="0" y="378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91223" y="6265989"/>
            <a:ext cx="1367954" cy="378053"/>
          </a:xfrm>
          <a:custGeom>
            <a:avLst/>
            <a:gdLst/>
            <a:ahLst/>
            <a:cxnLst/>
            <a:rect r="r" b="b" t="t" l="l"/>
            <a:pathLst>
              <a:path h="378053" w="1367954">
                <a:moveTo>
                  <a:pt x="0" y="0"/>
                </a:moveTo>
                <a:lnTo>
                  <a:pt x="1367954" y="0"/>
                </a:lnTo>
                <a:lnTo>
                  <a:pt x="1367954" y="378053"/>
                </a:lnTo>
                <a:lnTo>
                  <a:pt x="0" y="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059177" y="6288046"/>
            <a:ext cx="1367954" cy="378053"/>
          </a:xfrm>
          <a:custGeom>
            <a:avLst/>
            <a:gdLst/>
            <a:ahLst/>
            <a:cxnLst/>
            <a:rect r="r" b="b" t="t" l="l"/>
            <a:pathLst>
              <a:path h="378053" w="1367954">
                <a:moveTo>
                  <a:pt x="0" y="0"/>
                </a:moveTo>
                <a:lnTo>
                  <a:pt x="1367954" y="0"/>
                </a:lnTo>
                <a:lnTo>
                  <a:pt x="1367954" y="378053"/>
                </a:lnTo>
                <a:lnTo>
                  <a:pt x="0" y="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460023" y="6228598"/>
            <a:ext cx="1367954" cy="378053"/>
          </a:xfrm>
          <a:custGeom>
            <a:avLst/>
            <a:gdLst/>
            <a:ahLst/>
            <a:cxnLst/>
            <a:rect r="r" b="b" t="t" l="l"/>
            <a:pathLst>
              <a:path h="378053" w="1367954">
                <a:moveTo>
                  <a:pt x="0" y="0"/>
                </a:moveTo>
                <a:lnTo>
                  <a:pt x="1367954" y="0"/>
                </a:lnTo>
                <a:lnTo>
                  <a:pt x="1367954" y="378053"/>
                </a:lnTo>
                <a:lnTo>
                  <a:pt x="0" y="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523965" y="6117875"/>
            <a:ext cx="7072352" cy="48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sz="2881">
                <a:solidFill>
                  <a:srgbClr val="01070A"/>
                </a:solidFill>
                <a:latin typeface="Dosis Medium"/>
              </a:rPr>
              <a:t>отображение неправильных областей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18211" y="3618691"/>
            <a:ext cx="3110232" cy="48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sz="2881">
                <a:solidFill>
                  <a:srgbClr val="01070A"/>
                </a:solidFill>
                <a:latin typeface="Dosis Medium"/>
              </a:rPr>
              <a:t>Снижение шума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18211" y="4790619"/>
            <a:ext cx="9829546" cy="129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834" indent="-267917" lvl="1">
              <a:lnSpc>
                <a:spcPts val="3474"/>
              </a:lnSpc>
              <a:spcBef>
                <a:spcPct val="0"/>
              </a:spcBef>
              <a:buFont typeface="Arial"/>
              <a:buChar char="•"/>
            </a:pPr>
            <a:r>
              <a:rPr lang="en-US" sz="2481">
                <a:solidFill>
                  <a:srgbClr val="01070A"/>
                </a:solidFill>
                <a:latin typeface="Dosis"/>
              </a:rPr>
              <a:t>настройка темпа воспроизведения звука в местах ошибок в предложении (звук воспроизводится медленнее для пользователя в том месте, где он допустил ошибку)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3674807" y="4428610"/>
            <a:ext cx="2622717" cy="324263"/>
          </a:xfrm>
          <a:custGeom>
            <a:avLst/>
            <a:gdLst/>
            <a:ahLst/>
            <a:cxnLst/>
            <a:rect r="r" b="b" t="t" l="l"/>
            <a:pathLst>
              <a:path h="324263" w="2622717">
                <a:moveTo>
                  <a:pt x="0" y="0"/>
                </a:moveTo>
                <a:lnTo>
                  <a:pt x="2622717" y="0"/>
                </a:lnTo>
                <a:lnTo>
                  <a:pt x="2622717" y="324264"/>
                </a:lnTo>
                <a:lnTo>
                  <a:pt x="0" y="324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57966" y="4264098"/>
            <a:ext cx="4600860" cy="48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sz="2881">
                <a:solidFill>
                  <a:srgbClr val="01070A"/>
                </a:solidFill>
                <a:latin typeface="Dosis Medium"/>
              </a:rPr>
              <a:t>Регулировка темпа звука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7345" y="6744287"/>
            <a:ext cx="6266893" cy="4307065"/>
          </a:xfrm>
          <a:custGeom>
            <a:avLst/>
            <a:gdLst/>
            <a:ahLst/>
            <a:cxnLst/>
            <a:rect r="r" b="b" t="t" l="l"/>
            <a:pathLst>
              <a:path h="4307065" w="6266893">
                <a:moveTo>
                  <a:pt x="0" y="0"/>
                </a:moveTo>
                <a:lnTo>
                  <a:pt x="6266894" y="0"/>
                </a:lnTo>
                <a:lnTo>
                  <a:pt x="6266894" y="4307064"/>
                </a:lnTo>
                <a:lnTo>
                  <a:pt x="0" y="4307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23959" y="6897975"/>
            <a:ext cx="4793068" cy="3485868"/>
          </a:xfrm>
          <a:custGeom>
            <a:avLst/>
            <a:gdLst/>
            <a:ahLst/>
            <a:cxnLst/>
            <a:rect r="r" b="b" t="t" l="l"/>
            <a:pathLst>
              <a:path h="3485868" w="4793068">
                <a:moveTo>
                  <a:pt x="0" y="0"/>
                </a:moveTo>
                <a:lnTo>
                  <a:pt x="4793068" y="0"/>
                </a:lnTo>
                <a:lnTo>
                  <a:pt x="4793068" y="3485868"/>
                </a:lnTo>
                <a:lnTo>
                  <a:pt x="0" y="348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44862" y="1933746"/>
            <a:ext cx="9198277" cy="7324554"/>
          </a:xfrm>
          <a:custGeom>
            <a:avLst/>
            <a:gdLst/>
            <a:ahLst/>
            <a:cxnLst/>
            <a:rect r="r" b="b" t="t" l="l"/>
            <a:pathLst>
              <a:path h="7324554" w="9198277">
                <a:moveTo>
                  <a:pt x="0" y="0"/>
                </a:moveTo>
                <a:lnTo>
                  <a:pt x="9198276" y="0"/>
                </a:lnTo>
                <a:lnTo>
                  <a:pt x="9198276" y="7324554"/>
                </a:lnTo>
                <a:lnTo>
                  <a:pt x="0" y="7324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99012" y="538159"/>
            <a:ext cx="5289977" cy="8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>
                <a:solidFill>
                  <a:srgbClr val="01070A"/>
                </a:solidFill>
                <a:latin typeface="Carelia"/>
              </a:rPr>
              <a:t>Анализ модели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23959" y="6897975"/>
            <a:ext cx="4793068" cy="3485868"/>
          </a:xfrm>
          <a:custGeom>
            <a:avLst/>
            <a:gdLst/>
            <a:ahLst/>
            <a:cxnLst/>
            <a:rect r="r" b="b" t="t" l="l"/>
            <a:pathLst>
              <a:path h="3485868" w="4793068">
                <a:moveTo>
                  <a:pt x="0" y="0"/>
                </a:moveTo>
                <a:lnTo>
                  <a:pt x="4793068" y="0"/>
                </a:lnTo>
                <a:lnTo>
                  <a:pt x="4793068" y="3485868"/>
                </a:lnTo>
                <a:lnTo>
                  <a:pt x="0" y="348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43777"/>
            <a:ext cx="5036935" cy="4200510"/>
          </a:xfrm>
          <a:custGeom>
            <a:avLst/>
            <a:gdLst/>
            <a:ahLst/>
            <a:cxnLst/>
            <a:rect r="r" b="b" t="t" l="l"/>
            <a:pathLst>
              <a:path h="4200510" w="5036935">
                <a:moveTo>
                  <a:pt x="0" y="0"/>
                </a:moveTo>
                <a:lnTo>
                  <a:pt x="5036935" y="0"/>
                </a:lnTo>
                <a:lnTo>
                  <a:pt x="5036935" y="4200510"/>
                </a:lnTo>
                <a:lnTo>
                  <a:pt x="0" y="4200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9540" r="0" b="9540"/>
          <a:stretch>
            <a:fillRect/>
          </a:stretch>
        </p:blipFill>
        <p:spPr>
          <a:xfrm flipH="false" flipV="false" rot="0">
            <a:off x="9407522" y="2149247"/>
            <a:ext cx="8284523" cy="377083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9407522" y="2149247"/>
            <a:ext cx="8284523" cy="3704002"/>
          </a:xfrm>
          <a:custGeom>
            <a:avLst/>
            <a:gdLst/>
            <a:ahLst/>
            <a:cxnLst/>
            <a:rect r="r" b="b" t="t" l="l"/>
            <a:pathLst>
              <a:path h="3704002" w="8284523">
                <a:moveTo>
                  <a:pt x="0" y="0"/>
                </a:moveTo>
                <a:lnTo>
                  <a:pt x="8284522" y="0"/>
                </a:lnTo>
                <a:lnTo>
                  <a:pt x="8284522" y="3704002"/>
                </a:lnTo>
                <a:lnTo>
                  <a:pt x="0" y="3704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6"/>
          <a:srcRect l="0" t="10257" r="0" b="10257"/>
          <a:stretch>
            <a:fillRect/>
          </a:stretch>
        </p:blipFill>
        <p:spPr>
          <a:xfrm flipH="false" flipV="false" rot="0">
            <a:off x="9407522" y="6243774"/>
            <a:ext cx="8284523" cy="3704002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9407522" y="6243774"/>
            <a:ext cx="8284523" cy="3704002"/>
          </a:xfrm>
          <a:custGeom>
            <a:avLst/>
            <a:gdLst/>
            <a:ahLst/>
            <a:cxnLst/>
            <a:rect r="r" b="b" t="t" l="l"/>
            <a:pathLst>
              <a:path h="3704002" w="8284523">
                <a:moveTo>
                  <a:pt x="0" y="0"/>
                </a:moveTo>
                <a:lnTo>
                  <a:pt x="8284522" y="0"/>
                </a:lnTo>
                <a:lnTo>
                  <a:pt x="8284522" y="3704002"/>
                </a:lnTo>
                <a:lnTo>
                  <a:pt x="0" y="3704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99012" y="538159"/>
            <a:ext cx="5289977" cy="8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>
                <a:solidFill>
                  <a:srgbClr val="01070A"/>
                </a:solidFill>
                <a:latin typeface="Carelia"/>
              </a:rPr>
              <a:t>Анализ модели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67585" y="1385891"/>
            <a:ext cx="2959165" cy="76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196">
                <a:solidFill>
                  <a:srgbClr val="01070A"/>
                </a:solidFill>
                <a:latin typeface="Dosis Bold"/>
              </a:rPr>
              <a:t>Распознавание почерка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18700" y="1385891"/>
            <a:ext cx="2959165" cy="37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196">
                <a:solidFill>
                  <a:srgbClr val="01070A"/>
                </a:solidFill>
                <a:latin typeface="Dosis Bold"/>
              </a:rPr>
              <a:t>Подавление шума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75654" y="5143500"/>
            <a:ext cx="9448343" cy="5616757"/>
          </a:xfrm>
          <a:custGeom>
            <a:avLst/>
            <a:gdLst/>
            <a:ahLst/>
            <a:cxnLst/>
            <a:rect r="r" b="b" t="t" l="l"/>
            <a:pathLst>
              <a:path h="5616757" w="9448343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00634" y="5428244"/>
            <a:ext cx="8436357" cy="5844796"/>
          </a:xfrm>
          <a:custGeom>
            <a:avLst/>
            <a:gdLst/>
            <a:ahLst/>
            <a:cxnLst/>
            <a:rect r="r" b="b" t="t" l="l"/>
            <a:pathLst>
              <a:path h="5844796" w="8436357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83456" y="2365012"/>
            <a:ext cx="13321088" cy="365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Спасибо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20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75654" y="5143500"/>
            <a:ext cx="9448343" cy="5616757"/>
          </a:xfrm>
          <a:custGeom>
            <a:avLst/>
            <a:gdLst/>
            <a:ahLst/>
            <a:cxnLst/>
            <a:rect r="r" b="b" t="t" l="l"/>
            <a:pathLst>
              <a:path h="5616757" w="9448343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00634" y="5428244"/>
            <a:ext cx="8436357" cy="5844796"/>
          </a:xfrm>
          <a:custGeom>
            <a:avLst/>
            <a:gdLst/>
            <a:ahLst/>
            <a:cxnLst/>
            <a:rect r="r" b="b" t="t" l="l"/>
            <a:pathLst>
              <a:path h="5844796" w="8436357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85387" y="1688499"/>
            <a:ext cx="14943946" cy="4578520"/>
            <a:chOff x="0" y="0"/>
            <a:chExt cx="19925261" cy="61046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9925261" cy="2550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999">
                  <a:solidFill>
                    <a:srgbClr val="000000"/>
                  </a:solidFill>
                  <a:latin typeface="Cy Grotesk Grand Bold"/>
                </a:rPr>
                <a:t>ПРОБЛЕМА, ПОТРЕБНОСТЬ, БОЛЬ,</a:t>
              </a:r>
            </a:p>
            <a:p>
              <a:pPr algn="l">
                <a:lnSpc>
                  <a:spcPts val="5039"/>
                </a:lnSpc>
              </a:pPr>
              <a:r>
                <a:rPr lang="en-US" sz="3999">
                  <a:solidFill>
                    <a:srgbClr val="000000"/>
                  </a:solidFill>
                  <a:latin typeface="Cy Grotesk Grand Bold"/>
                </a:rPr>
                <a:t>которую разрешает наш продукт</a:t>
              </a:r>
            </a:p>
            <a:p>
              <a:pPr algn="l">
                <a:lnSpc>
                  <a:spcPts val="503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286722"/>
              <a:ext cx="19925261" cy="2817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89"/>
                </a:lnSpc>
              </a:pPr>
              <a:r>
                <a:rPr lang="en-US" sz="3989">
                  <a:solidFill>
                    <a:srgbClr val="000000"/>
                  </a:solidFill>
                  <a:latin typeface="Codec Pro"/>
                </a:rPr>
                <a:t>Продукт поможет решить вопрос нехватки учителей, </a:t>
              </a:r>
            </a:p>
            <a:p>
              <a:pPr algn="l">
                <a:lnSpc>
                  <a:spcPts val="3989"/>
                </a:lnSpc>
              </a:pPr>
            </a:p>
            <a:p>
              <a:pPr algn="l">
                <a:lnSpc>
                  <a:spcPts val="3989"/>
                </a:lnSpc>
              </a:pPr>
              <a:r>
                <a:rPr lang="en-US" sz="3989">
                  <a:solidFill>
                    <a:srgbClr val="000000"/>
                  </a:solidFill>
                  <a:latin typeface="Codec Pro"/>
                </a:rPr>
                <a:t>а в некоторых аспектах даже может заменить.</a:t>
              </a:r>
            </a:p>
            <a:p>
              <a:pPr algn="l">
                <a:lnSpc>
                  <a:spcPts val="398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8018" y="1760572"/>
            <a:ext cx="14650064" cy="7379489"/>
            <a:chOff x="0" y="0"/>
            <a:chExt cx="4491524" cy="22624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1524" cy="2262458"/>
            </a:xfrm>
            <a:custGeom>
              <a:avLst/>
              <a:gdLst/>
              <a:ahLst/>
              <a:cxnLst/>
              <a:rect r="r" b="b" t="t" l="l"/>
              <a:pathLst>
                <a:path h="2262458" w="4491524">
                  <a:moveTo>
                    <a:pt x="5813" y="0"/>
                  </a:moveTo>
                  <a:lnTo>
                    <a:pt x="4485710" y="0"/>
                  </a:lnTo>
                  <a:cubicBezTo>
                    <a:pt x="4487252" y="0"/>
                    <a:pt x="4488731" y="612"/>
                    <a:pt x="4489821" y="1703"/>
                  </a:cubicBezTo>
                  <a:cubicBezTo>
                    <a:pt x="4490911" y="2793"/>
                    <a:pt x="4491524" y="4271"/>
                    <a:pt x="4491524" y="5813"/>
                  </a:cubicBezTo>
                  <a:lnTo>
                    <a:pt x="4491524" y="2256645"/>
                  </a:lnTo>
                  <a:cubicBezTo>
                    <a:pt x="4491524" y="2258187"/>
                    <a:pt x="4490911" y="2259665"/>
                    <a:pt x="4489821" y="2260755"/>
                  </a:cubicBezTo>
                  <a:cubicBezTo>
                    <a:pt x="4488731" y="2261845"/>
                    <a:pt x="4487252" y="2262458"/>
                    <a:pt x="4485710" y="2262458"/>
                  </a:cubicBezTo>
                  <a:lnTo>
                    <a:pt x="5813" y="2262458"/>
                  </a:lnTo>
                  <a:cubicBezTo>
                    <a:pt x="4271" y="2262458"/>
                    <a:pt x="2793" y="2261845"/>
                    <a:pt x="1703" y="2260755"/>
                  </a:cubicBezTo>
                  <a:cubicBezTo>
                    <a:pt x="612" y="2259665"/>
                    <a:pt x="0" y="2258187"/>
                    <a:pt x="0" y="2256645"/>
                  </a:cubicBezTo>
                  <a:lnTo>
                    <a:pt x="0" y="5813"/>
                  </a:lnTo>
                  <a:cubicBezTo>
                    <a:pt x="0" y="4271"/>
                    <a:pt x="612" y="2793"/>
                    <a:pt x="1703" y="1703"/>
                  </a:cubicBezTo>
                  <a:cubicBezTo>
                    <a:pt x="2793" y="612"/>
                    <a:pt x="4271" y="0"/>
                    <a:pt x="58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491524" cy="231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09671" y="6753080"/>
            <a:ext cx="3584090" cy="3192451"/>
          </a:xfrm>
          <a:custGeom>
            <a:avLst/>
            <a:gdLst/>
            <a:ahLst/>
            <a:cxnLst/>
            <a:rect r="r" b="b" t="t" l="l"/>
            <a:pathLst>
              <a:path h="3192451" w="3584090">
                <a:moveTo>
                  <a:pt x="0" y="0"/>
                </a:moveTo>
                <a:lnTo>
                  <a:pt x="3584090" y="0"/>
                </a:lnTo>
                <a:lnTo>
                  <a:pt x="3584090" y="3192451"/>
                </a:lnTo>
                <a:lnTo>
                  <a:pt x="0" y="3192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37982">
            <a:off x="14323702" y="511342"/>
            <a:ext cx="3160431" cy="3028267"/>
          </a:xfrm>
          <a:custGeom>
            <a:avLst/>
            <a:gdLst/>
            <a:ahLst/>
            <a:cxnLst/>
            <a:rect r="r" b="b" t="t" l="l"/>
            <a:pathLst>
              <a:path h="3028267" w="3160431">
                <a:moveTo>
                  <a:pt x="0" y="0"/>
                </a:moveTo>
                <a:lnTo>
                  <a:pt x="3160431" y="0"/>
                </a:lnTo>
                <a:lnTo>
                  <a:pt x="3160431" y="3028267"/>
                </a:lnTo>
                <a:lnTo>
                  <a:pt x="0" y="3028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28544" y="2444273"/>
            <a:ext cx="15590550" cy="875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4"/>
              </a:lnSpc>
            </a:pPr>
            <a:r>
              <a:rPr lang="en-US" sz="5550">
                <a:solidFill>
                  <a:srgbClr val="000000"/>
                </a:solidFill>
                <a:latin typeface="Arial Bold"/>
              </a:rPr>
              <a:t>Идея/ Принцип нашего продукта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28544" y="4494473"/>
            <a:ext cx="15590550" cy="105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0000"/>
                </a:solidFill>
                <a:latin typeface="Arial"/>
              </a:rPr>
              <a:t>Научить правильно произносить татарские буквы, слова и предложения.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93803" y="-589740"/>
            <a:ext cx="9963749" cy="12247451"/>
            <a:chOff x="0" y="0"/>
            <a:chExt cx="2624197" cy="3225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24197" cy="3225666"/>
            </a:xfrm>
            <a:custGeom>
              <a:avLst/>
              <a:gdLst/>
              <a:ahLst/>
              <a:cxnLst/>
              <a:rect r="r" b="b" t="t" l="l"/>
              <a:pathLst>
                <a:path h="3225666" w="2624197">
                  <a:moveTo>
                    <a:pt x="0" y="0"/>
                  </a:moveTo>
                  <a:lnTo>
                    <a:pt x="2624197" y="0"/>
                  </a:lnTo>
                  <a:lnTo>
                    <a:pt x="2624197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24197" cy="327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2722804" y="6117665"/>
            <a:ext cx="5565196" cy="4047415"/>
          </a:xfrm>
          <a:custGeom>
            <a:avLst/>
            <a:gdLst/>
            <a:ahLst/>
            <a:cxnLst/>
            <a:rect r="r" b="b" t="t" l="l"/>
            <a:pathLst>
              <a:path h="4047415" w="5565196">
                <a:moveTo>
                  <a:pt x="5565196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6" y="4047415"/>
                </a:lnTo>
                <a:lnTo>
                  <a:pt x="5565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31327" y="3322951"/>
            <a:ext cx="8547273" cy="43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3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1070A"/>
                </a:solidFill>
                <a:latin typeface="Dosis"/>
              </a:rPr>
              <a:t>Учителью татарского языка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1070A"/>
                </a:solidFill>
                <a:latin typeface="Dosis"/>
              </a:rPr>
              <a:t>Школьнику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1070A"/>
                </a:solidFill>
                <a:latin typeface="Dosis"/>
              </a:rPr>
              <a:t>А также любому, желающему улучшить татарскую речь</a:t>
            </a:r>
          </a:p>
          <a:p>
            <a:pPr algn="l">
              <a:lnSpc>
                <a:spcPts val="6163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203483" y="6587616"/>
            <a:ext cx="3190321" cy="3316969"/>
          </a:xfrm>
          <a:custGeom>
            <a:avLst/>
            <a:gdLst/>
            <a:ahLst/>
            <a:cxnLst/>
            <a:rect r="r" b="b" t="t" l="l"/>
            <a:pathLst>
              <a:path h="3316969" w="3190321">
                <a:moveTo>
                  <a:pt x="3190320" y="0"/>
                </a:moveTo>
                <a:lnTo>
                  <a:pt x="0" y="0"/>
                </a:lnTo>
                <a:lnTo>
                  <a:pt x="0" y="3316968"/>
                </a:lnTo>
                <a:lnTo>
                  <a:pt x="3190320" y="3316968"/>
                </a:lnTo>
                <a:lnTo>
                  <a:pt x="319032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05285" y="704334"/>
            <a:ext cx="15590550" cy="875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4"/>
              </a:lnSpc>
            </a:pPr>
            <a:r>
              <a:rPr lang="en-US" sz="5550">
                <a:solidFill>
                  <a:srgbClr val="000000"/>
                </a:solidFill>
                <a:latin typeface="Arial Bold"/>
              </a:rPr>
              <a:t>Целевая аудитория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7123" y="2142693"/>
            <a:ext cx="9435681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al"/>
              </a:rPr>
              <a:t>Для следующих категорий людей этот продукт будет полезным: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6541" y="1333500"/>
            <a:ext cx="14154503" cy="8229600"/>
            <a:chOff x="0" y="0"/>
            <a:chExt cx="3727935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7935" cy="2167467"/>
            </a:xfrm>
            <a:custGeom>
              <a:avLst/>
              <a:gdLst/>
              <a:ahLst/>
              <a:cxnLst/>
              <a:rect r="r" b="b" t="t" l="l"/>
              <a:pathLst>
                <a:path h="2167467" w="3727935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6159" y="6894969"/>
            <a:ext cx="3835024" cy="3091905"/>
          </a:xfrm>
          <a:custGeom>
            <a:avLst/>
            <a:gdLst/>
            <a:ahLst/>
            <a:cxnLst/>
            <a:rect r="r" b="b" t="t" l="l"/>
            <a:pathLst>
              <a:path h="3091905" w="3835024">
                <a:moveTo>
                  <a:pt x="0" y="0"/>
                </a:moveTo>
                <a:lnTo>
                  <a:pt x="3835024" y="0"/>
                </a:lnTo>
                <a:lnTo>
                  <a:pt x="3835024" y="3091905"/>
                </a:lnTo>
                <a:lnTo>
                  <a:pt x="0" y="3091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64827" y="7806013"/>
            <a:ext cx="5792103" cy="2522235"/>
          </a:xfrm>
          <a:custGeom>
            <a:avLst/>
            <a:gdLst/>
            <a:ahLst/>
            <a:cxnLst/>
            <a:rect r="r" b="b" t="t" l="l"/>
            <a:pathLst>
              <a:path h="2522235" w="5792103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3671" y="1295400"/>
            <a:ext cx="13968373" cy="875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4"/>
              </a:lnSpc>
              <a:spcBef>
                <a:spcPct val="0"/>
              </a:spcBef>
            </a:pPr>
            <a:r>
              <a:rPr lang="en-US" sz="5550">
                <a:solidFill>
                  <a:srgbClr val="000000"/>
                </a:solidFill>
                <a:latin typeface="Arial Bold"/>
              </a:rPr>
              <a:t>Основные функции продукта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3671" y="2821291"/>
            <a:ext cx="13700790" cy="299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0000"/>
                </a:solidFill>
                <a:latin typeface="Arial"/>
              </a:rPr>
              <a:t>Общее перечисление/описание функций продукта:</a:t>
            </a:r>
          </a:p>
          <a:p>
            <a:pPr algn="l">
              <a:lnSpc>
                <a:spcPts val="3888"/>
              </a:lnSpc>
            </a:pPr>
          </a:p>
          <a:p>
            <a:pPr algn="l" marL="822503" indent="-411251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В случае неправильного произношения пользователем, дает обратную связь</a:t>
            </a:r>
          </a:p>
          <a:p>
            <a:pPr algn="l">
              <a:lnSpc>
                <a:spcPts val="3888"/>
              </a:lnSpc>
            </a:pPr>
          </a:p>
          <a:p>
            <a:pPr algn="l" marL="822960" indent="-41148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Проверяет уровень пользователя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98846" y="6187563"/>
            <a:ext cx="2664364" cy="329412"/>
          </a:xfrm>
          <a:custGeom>
            <a:avLst/>
            <a:gdLst/>
            <a:ahLst/>
            <a:cxnLst/>
            <a:rect r="r" b="b" t="t" l="l"/>
            <a:pathLst>
              <a:path h="329412" w="2664364">
                <a:moveTo>
                  <a:pt x="0" y="0"/>
                </a:moveTo>
                <a:lnTo>
                  <a:pt x="2664364" y="0"/>
                </a:lnTo>
                <a:lnTo>
                  <a:pt x="2664364" y="329412"/>
                </a:lnTo>
                <a:lnTo>
                  <a:pt x="0" y="32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7345" y="6744287"/>
            <a:ext cx="6266893" cy="4307065"/>
          </a:xfrm>
          <a:custGeom>
            <a:avLst/>
            <a:gdLst/>
            <a:ahLst/>
            <a:cxnLst/>
            <a:rect r="r" b="b" t="t" l="l"/>
            <a:pathLst>
              <a:path h="4307065" w="6266893">
                <a:moveTo>
                  <a:pt x="0" y="0"/>
                </a:moveTo>
                <a:lnTo>
                  <a:pt x="6266894" y="0"/>
                </a:lnTo>
                <a:lnTo>
                  <a:pt x="6266894" y="4307064"/>
                </a:lnTo>
                <a:lnTo>
                  <a:pt x="0" y="4307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23959" y="6897975"/>
            <a:ext cx="4793068" cy="3485868"/>
          </a:xfrm>
          <a:custGeom>
            <a:avLst/>
            <a:gdLst/>
            <a:ahLst/>
            <a:cxnLst/>
            <a:rect r="r" b="b" t="t" l="l"/>
            <a:pathLst>
              <a:path h="3485868" w="4793068">
                <a:moveTo>
                  <a:pt x="0" y="0"/>
                </a:moveTo>
                <a:lnTo>
                  <a:pt x="4793068" y="0"/>
                </a:lnTo>
                <a:lnTo>
                  <a:pt x="4793068" y="3485868"/>
                </a:lnTo>
                <a:lnTo>
                  <a:pt x="0" y="348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48725" y="1085231"/>
            <a:ext cx="15590550" cy="875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4"/>
              </a:lnSpc>
            </a:pPr>
            <a:r>
              <a:rPr lang="en-US" sz="5550">
                <a:solidFill>
                  <a:srgbClr val="000000"/>
                </a:solidFill>
                <a:latin typeface="Arial Bold"/>
              </a:rPr>
              <a:t>Оригинальность и инновационность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8750" y="2351702"/>
            <a:ext cx="15590550" cy="591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0000"/>
                </a:solidFill>
                <a:latin typeface="Arial"/>
              </a:rPr>
              <a:t>Новизна продукта — он помогает улучшить произношение на татарском языке.</a:t>
            </a:r>
          </a:p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0000"/>
                </a:solidFill>
                <a:latin typeface="Arial"/>
              </a:rPr>
              <a:t>Аналогов нашему проекту пока нет.</a:t>
            </a:r>
          </a:p>
          <a:p>
            <a:pPr algn="l">
              <a:lnSpc>
                <a:spcPts val="3888"/>
              </a:lnSpc>
            </a:pPr>
          </a:p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0000"/>
                </a:solidFill>
                <a:latin typeface="Arial"/>
              </a:rPr>
              <a:t>Без этого продукта людям приходится сложнее:</a:t>
            </a:r>
          </a:p>
          <a:p>
            <a:pPr algn="l">
              <a:lnSpc>
                <a:spcPts val="3888"/>
              </a:lnSpc>
            </a:pPr>
          </a:p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Учителя тратят много времени на каждого ученика.</a:t>
            </a:r>
          </a:p>
          <a:p>
            <a:pPr algn="l">
              <a:lnSpc>
                <a:spcPts val="3888"/>
              </a:lnSpc>
            </a:pPr>
          </a:p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У учеников нет возможности самостоятельно тренировать своё произношение.</a:t>
            </a:r>
          </a:p>
          <a:p>
            <a:pPr algn="l">
              <a:lnSpc>
                <a:spcPts val="388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63001" y="7012197"/>
            <a:ext cx="5939287" cy="4114800"/>
          </a:xfrm>
          <a:custGeom>
            <a:avLst/>
            <a:gdLst/>
            <a:ahLst/>
            <a:cxnLst/>
            <a:rect r="r" b="b" t="t" l="l"/>
            <a:pathLst>
              <a:path h="4114800" w="5939287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8725" y="555287"/>
            <a:ext cx="15590550" cy="193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4"/>
              </a:lnSpc>
            </a:pPr>
            <a:r>
              <a:rPr lang="en-US" sz="5550">
                <a:solidFill>
                  <a:srgbClr val="000000"/>
                </a:solidFill>
                <a:latin typeface="Arial Bold"/>
              </a:rPr>
              <a:t>Бизнес-ценность, монетизация, перспективы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1850" y="2790700"/>
            <a:ext cx="15590550" cy="299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000000"/>
                </a:solidFill>
                <a:latin typeface="Arial"/>
              </a:rPr>
              <a:t>Проект будет жить за счёт:</a:t>
            </a:r>
          </a:p>
          <a:p>
            <a:pPr algn="l">
              <a:lnSpc>
                <a:spcPts val="3888"/>
              </a:lnSpc>
            </a:pPr>
          </a:p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Школ, использующих продукт.</a:t>
            </a:r>
          </a:p>
          <a:p>
            <a:pPr algn="l">
              <a:lnSpc>
                <a:spcPts val="3888"/>
              </a:lnSpc>
            </a:pPr>
          </a:p>
          <a:p>
            <a:pPr algn="l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Премиум-аккаунтов (для учителей).</a:t>
            </a:r>
          </a:p>
          <a:p>
            <a:pPr algn="l">
              <a:lnSpc>
                <a:spcPts val="388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7541" y="1028700"/>
            <a:ext cx="14154503" cy="8229600"/>
            <a:chOff x="0" y="0"/>
            <a:chExt cx="3727935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7935" cy="2167467"/>
            </a:xfrm>
            <a:custGeom>
              <a:avLst/>
              <a:gdLst/>
              <a:ahLst/>
              <a:cxnLst/>
              <a:rect r="r" b="b" t="t" l="l"/>
              <a:pathLst>
                <a:path h="2167467" w="3727935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0029" y="7195095"/>
            <a:ext cx="3835024" cy="3091905"/>
          </a:xfrm>
          <a:custGeom>
            <a:avLst/>
            <a:gdLst/>
            <a:ahLst/>
            <a:cxnLst/>
            <a:rect r="r" b="b" t="t" l="l"/>
            <a:pathLst>
              <a:path h="3091905" w="3835024">
                <a:moveTo>
                  <a:pt x="0" y="0"/>
                </a:moveTo>
                <a:lnTo>
                  <a:pt x="3835024" y="0"/>
                </a:lnTo>
                <a:lnTo>
                  <a:pt x="3835024" y="3091905"/>
                </a:lnTo>
                <a:lnTo>
                  <a:pt x="0" y="3091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92643" y="8227985"/>
            <a:ext cx="5792103" cy="2522235"/>
          </a:xfrm>
          <a:custGeom>
            <a:avLst/>
            <a:gdLst/>
            <a:ahLst/>
            <a:cxnLst/>
            <a:rect r="r" b="b" t="t" l="l"/>
            <a:pathLst>
              <a:path h="2522235" w="5792103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235198" y="2726711"/>
            <a:ext cx="10114747" cy="568954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762897" y="1527166"/>
            <a:ext cx="8762207" cy="108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Демо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1775456"/>
            <a:ext cx="2878900" cy="28789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l="0" t="-16610" r="0" b="-1661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1E3F48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155164" y="5421715"/>
            <a:ext cx="2878900" cy="28789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1E3F48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274456" y="2003479"/>
            <a:ext cx="2878900" cy="287890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0" t="-10" r="0" b="-1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1E3F48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785461" y="5160593"/>
            <a:ext cx="2878900" cy="287890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0" t="-10" r="0" b="-1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1E3F48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07947" y="1497242"/>
            <a:ext cx="2120405" cy="855861"/>
            <a:chOff x="0" y="0"/>
            <a:chExt cx="513202" cy="2071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3202" cy="207144"/>
            </a:xfrm>
            <a:custGeom>
              <a:avLst/>
              <a:gdLst/>
              <a:ahLst/>
              <a:cxnLst/>
              <a:rect r="r" b="b" t="t" l="l"/>
              <a:pathLst>
                <a:path h="207144" w="513202">
                  <a:moveTo>
                    <a:pt x="29209" y="0"/>
                  </a:moveTo>
                  <a:lnTo>
                    <a:pt x="483993" y="0"/>
                  </a:lnTo>
                  <a:cubicBezTo>
                    <a:pt x="500124" y="0"/>
                    <a:pt x="513202" y="13077"/>
                    <a:pt x="513202" y="29209"/>
                  </a:cubicBezTo>
                  <a:lnTo>
                    <a:pt x="513202" y="177935"/>
                  </a:lnTo>
                  <a:cubicBezTo>
                    <a:pt x="513202" y="185682"/>
                    <a:pt x="510124" y="193111"/>
                    <a:pt x="504647" y="198589"/>
                  </a:cubicBezTo>
                  <a:cubicBezTo>
                    <a:pt x="499169" y="204067"/>
                    <a:pt x="491739" y="207144"/>
                    <a:pt x="483993" y="207144"/>
                  </a:cubicBezTo>
                  <a:lnTo>
                    <a:pt x="29209" y="207144"/>
                  </a:lnTo>
                  <a:cubicBezTo>
                    <a:pt x="21462" y="207144"/>
                    <a:pt x="14033" y="204067"/>
                    <a:pt x="8555" y="198589"/>
                  </a:cubicBezTo>
                  <a:cubicBezTo>
                    <a:pt x="3077" y="193111"/>
                    <a:pt x="0" y="185682"/>
                    <a:pt x="0" y="177935"/>
                  </a:cubicBezTo>
                  <a:lnTo>
                    <a:pt x="0" y="29209"/>
                  </a:lnTo>
                  <a:cubicBezTo>
                    <a:pt x="0" y="21462"/>
                    <a:pt x="3077" y="14033"/>
                    <a:pt x="8555" y="8555"/>
                  </a:cubicBezTo>
                  <a:cubicBezTo>
                    <a:pt x="14033" y="3077"/>
                    <a:pt x="21462" y="0"/>
                    <a:pt x="29209" y="0"/>
                  </a:cubicBezTo>
                  <a:close/>
                </a:path>
              </a:pathLst>
            </a:custGeom>
            <a:solidFill>
              <a:srgbClr val="1E3F48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13202" cy="245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041"/>
                </a:lnSpc>
                <a:spcBef>
                  <a:spcPct val="0"/>
                </a:spcBef>
              </a:pPr>
              <a:r>
                <a:rPr lang="en-US" sz="2172">
                  <a:solidFill>
                    <a:srgbClr val="FFFFFF"/>
                  </a:solidFill>
                  <a:latin typeface="Dosis Medium"/>
                </a:rPr>
                <a:t>Абдухамидов Абдурахмон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534412" y="5143500"/>
            <a:ext cx="2120405" cy="556429"/>
            <a:chOff x="0" y="0"/>
            <a:chExt cx="513202" cy="1346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3202" cy="134673"/>
            </a:xfrm>
            <a:custGeom>
              <a:avLst/>
              <a:gdLst/>
              <a:ahLst/>
              <a:cxnLst/>
              <a:rect r="r" b="b" t="t" l="l"/>
              <a:pathLst>
                <a:path h="134673" w="513202">
                  <a:moveTo>
                    <a:pt x="29209" y="0"/>
                  </a:moveTo>
                  <a:lnTo>
                    <a:pt x="483993" y="0"/>
                  </a:lnTo>
                  <a:cubicBezTo>
                    <a:pt x="500124" y="0"/>
                    <a:pt x="513202" y="13077"/>
                    <a:pt x="513202" y="29209"/>
                  </a:cubicBezTo>
                  <a:lnTo>
                    <a:pt x="513202" y="105463"/>
                  </a:lnTo>
                  <a:cubicBezTo>
                    <a:pt x="513202" y="113210"/>
                    <a:pt x="510124" y="120640"/>
                    <a:pt x="504647" y="126117"/>
                  </a:cubicBezTo>
                  <a:cubicBezTo>
                    <a:pt x="499169" y="131595"/>
                    <a:pt x="491739" y="134673"/>
                    <a:pt x="483993" y="134673"/>
                  </a:cubicBezTo>
                  <a:lnTo>
                    <a:pt x="29209" y="134673"/>
                  </a:lnTo>
                  <a:cubicBezTo>
                    <a:pt x="21462" y="134673"/>
                    <a:pt x="14033" y="131595"/>
                    <a:pt x="8555" y="126117"/>
                  </a:cubicBezTo>
                  <a:cubicBezTo>
                    <a:pt x="3077" y="120640"/>
                    <a:pt x="0" y="113210"/>
                    <a:pt x="0" y="105463"/>
                  </a:cubicBezTo>
                  <a:lnTo>
                    <a:pt x="0" y="29209"/>
                  </a:lnTo>
                  <a:cubicBezTo>
                    <a:pt x="0" y="21462"/>
                    <a:pt x="3077" y="14033"/>
                    <a:pt x="8555" y="8555"/>
                  </a:cubicBezTo>
                  <a:cubicBezTo>
                    <a:pt x="14033" y="3077"/>
                    <a:pt x="21462" y="0"/>
                    <a:pt x="29209" y="0"/>
                  </a:cubicBezTo>
                  <a:close/>
                </a:path>
              </a:pathLst>
            </a:custGeom>
            <a:solidFill>
              <a:srgbClr val="1E3F48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13202" cy="172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041"/>
                </a:lnSpc>
                <a:spcBef>
                  <a:spcPct val="0"/>
                </a:spcBef>
              </a:pPr>
              <a:r>
                <a:rPr lang="en-US" sz="2172">
                  <a:solidFill>
                    <a:srgbClr val="FFFFFF"/>
                  </a:solidFill>
                  <a:latin typeface="Dosis Medium"/>
                </a:rPr>
                <a:t>Алнакри Язан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660876" y="1725264"/>
            <a:ext cx="2120405" cy="556429"/>
            <a:chOff x="0" y="0"/>
            <a:chExt cx="513202" cy="13467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13202" cy="134673"/>
            </a:xfrm>
            <a:custGeom>
              <a:avLst/>
              <a:gdLst/>
              <a:ahLst/>
              <a:cxnLst/>
              <a:rect r="r" b="b" t="t" l="l"/>
              <a:pathLst>
                <a:path h="134673" w="513202">
                  <a:moveTo>
                    <a:pt x="29209" y="0"/>
                  </a:moveTo>
                  <a:lnTo>
                    <a:pt x="483993" y="0"/>
                  </a:lnTo>
                  <a:cubicBezTo>
                    <a:pt x="500124" y="0"/>
                    <a:pt x="513202" y="13077"/>
                    <a:pt x="513202" y="29209"/>
                  </a:cubicBezTo>
                  <a:lnTo>
                    <a:pt x="513202" y="105463"/>
                  </a:lnTo>
                  <a:cubicBezTo>
                    <a:pt x="513202" y="113210"/>
                    <a:pt x="510124" y="120640"/>
                    <a:pt x="504647" y="126117"/>
                  </a:cubicBezTo>
                  <a:cubicBezTo>
                    <a:pt x="499169" y="131595"/>
                    <a:pt x="491739" y="134673"/>
                    <a:pt x="483993" y="134673"/>
                  </a:cubicBezTo>
                  <a:lnTo>
                    <a:pt x="29209" y="134673"/>
                  </a:lnTo>
                  <a:cubicBezTo>
                    <a:pt x="21462" y="134673"/>
                    <a:pt x="14033" y="131595"/>
                    <a:pt x="8555" y="126117"/>
                  </a:cubicBezTo>
                  <a:cubicBezTo>
                    <a:pt x="3077" y="120640"/>
                    <a:pt x="0" y="113210"/>
                    <a:pt x="0" y="105463"/>
                  </a:cubicBezTo>
                  <a:lnTo>
                    <a:pt x="0" y="29209"/>
                  </a:lnTo>
                  <a:cubicBezTo>
                    <a:pt x="0" y="21462"/>
                    <a:pt x="3077" y="14033"/>
                    <a:pt x="8555" y="8555"/>
                  </a:cubicBezTo>
                  <a:cubicBezTo>
                    <a:pt x="14033" y="3077"/>
                    <a:pt x="21462" y="0"/>
                    <a:pt x="29209" y="0"/>
                  </a:cubicBezTo>
                  <a:close/>
                </a:path>
              </a:pathLst>
            </a:custGeom>
            <a:solidFill>
              <a:srgbClr val="1E3F48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513202" cy="172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041"/>
                </a:lnSpc>
                <a:spcBef>
                  <a:spcPct val="0"/>
                </a:spcBef>
              </a:pPr>
              <a:r>
                <a:rPr lang="en-US" sz="2172">
                  <a:solidFill>
                    <a:srgbClr val="FFFFFF"/>
                  </a:solidFill>
                  <a:latin typeface="Dosis Medium"/>
                </a:rPr>
                <a:t>Ораби Осама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171881" y="4654356"/>
            <a:ext cx="2120405" cy="917074"/>
            <a:chOff x="0" y="0"/>
            <a:chExt cx="513202" cy="2219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13202" cy="221959"/>
            </a:xfrm>
            <a:custGeom>
              <a:avLst/>
              <a:gdLst/>
              <a:ahLst/>
              <a:cxnLst/>
              <a:rect r="r" b="b" t="t" l="l"/>
              <a:pathLst>
                <a:path h="221959" w="513202">
                  <a:moveTo>
                    <a:pt x="29209" y="0"/>
                  </a:moveTo>
                  <a:lnTo>
                    <a:pt x="483993" y="0"/>
                  </a:lnTo>
                  <a:cubicBezTo>
                    <a:pt x="500124" y="0"/>
                    <a:pt x="513202" y="13077"/>
                    <a:pt x="513202" y="29209"/>
                  </a:cubicBezTo>
                  <a:lnTo>
                    <a:pt x="513202" y="192750"/>
                  </a:lnTo>
                  <a:cubicBezTo>
                    <a:pt x="513202" y="200497"/>
                    <a:pt x="510124" y="207927"/>
                    <a:pt x="504647" y="213404"/>
                  </a:cubicBezTo>
                  <a:cubicBezTo>
                    <a:pt x="499169" y="218882"/>
                    <a:pt x="491739" y="221959"/>
                    <a:pt x="483993" y="221959"/>
                  </a:cubicBezTo>
                  <a:lnTo>
                    <a:pt x="29209" y="221959"/>
                  </a:lnTo>
                  <a:cubicBezTo>
                    <a:pt x="21462" y="221959"/>
                    <a:pt x="14033" y="218882"/>
                    <a:pt x="8555" y="213404"/>
                  </a:cubicBezTo>
                  <a:cubicBezTo>
                    <a:pt x="3077" y="207927"/>
                    <a:pt x="0" y="200497"/>
                    <a:pt x="0" y="192750"/>
                  </a:cubicBezTo>
                  <a:lnTo>
                    <a:pt x="0" y="29209"/>
                  </a:lnTo>
                  <a:cubicBezTo>
                    <a:pt x="0" y="21462"/>
                    <a:pt x="3077" y="14033"/>
                    <a:pt x="8555" y="8555"/>
                  </a:cubicBezTo>
                  <a:cubicBezTo>
                    <a:pt x="14033" y="3077"/>
                    <a:pt x="21462" y="0"/>
                    <a:pt x="29209" y="0"/>
                  </a:cubicBezTo>
                  <a:close/>
                </a:path>
              </a:pathLst>
            </a:custGeom>
            <a:solidFill>
              <a:srgbClr val="1E3F48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513202" cy="260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041"/>
                </a:lnSpc>
                <a:spcBef>
                  <a:spcPct val="0"/>
                </a:spcBef>
              </a:pPr>
              <a:r>
                <a:rPr lang="en-US" sz="2172">
                  <a:solidFill>
                    <a:srgbClr val="FFFFFF"/>
                  </a:solidFill>
                  <a:latin typeface="Dosis Medium"/>
                </a:rPr>
                <a:t>Трабельси Амин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1796761" y="7855520"/>
            <a:ext cx="4653210" cy="3244906"/>
          </a:xfrm>
          <a:custGeom>
            <a:avLst/>
            <a:gdLst/>
            <a:ahLst/>
            <a:cxnLst/>
            <a:rect r="r" b="b" t="t" l="l"/>
            <a:pathLst>
              <a:path h="3244906" w="4653210">
                <a:moveTo>
                  <a:pt x="0" y="0"/>
                </a:moveTo>
                <a:lnTo>
                  <a:pt x="4653210" y="0"/>
                </a:lnTo>
                <a:lnTo>
                  <a:pt x="4653210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024122" y="7855520"/>
            <a:ext cx="4653210" cy="3244906"/>
          </a:xfrm>
          <a:custGeom>
            <a:avLst/>
            <a:gdLst/>
            <a:ahLst/>
            <a:cxnLst/>
            <a:rect r="r" b="b" t="t" l="l"/>
            <a:pathLst>
              <a:path h="3244906" w="4653210">
                <a:moveTo>
                  <a:pt x="0" y="0"/>
                </a:moveTo>
                <a:lnTo>
                  <a:pt x="4653209" y="0"/>
                </a:lnTo>
                <a:lnTo>
                  <a:pt x="4653209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3969161" y="2003479"/>
            <a:ext cx="2878900" cy="2878900"/>
            <a:chOff x="0" y="0"/>
            <a:chExt cx="6350000" cy="6350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9"/>
              <a:stretch>
                <a:fillRect l="0" t="-10" r="0" b="-1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1E3F48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3969161" y="1392539"/>
            <a:ext cx="2878900" cy="855861"/>
            <a:chOff x="0" y="0"/>
            <a:chExt cx="696780" cy="20714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96780" cy="207144"/>
            </a:xfrm>
            <a:custGeom>
              <a:avLst/>
              <a:gdLst/>
              <a:ahLst/>
              <a:cxnLst/>
              <a:rect r="r" b="b" t="t" l="l"/>
              <a:pathLst>
                <a:path h="207144" w="696780">
                  <a:moveTo>
                    <a:pt x="21514" y="0"/>
                  </a:moveTo>
                  <a:lnTo>
                    <a:pt x="675267" y="0"/>
                  </a:lnTo>
                  <a:cubicBezTo>
                    <a:pt x="680972" y="0"/>
                    <a:pt x="686444" y="2267"/>
                    <a:pt x="690479" y="6301"/>
                  </a:cubicBezTo>
                  <a:cubicBezTo>
                    <a:pt x="694514" y="10336"/>
                    <a:pt x="696780" y="15808"/>
                    <a:pt x="696780" y="21514"/>
                  </a:cubicBezTo>
                  <a:lnTo>
                    <a:pt x="696780" y="185630"/>
                  </a:lnTo>
                  <a:cubicBezTo>
                    <a:pt x="696780" y="197512"/>
                    <a:pt x="687148" y="207144"/>
                    <a:pt x="675267" y="207144"/>
                  </a:cubicBezTo>
                  <a:lnTo>
                    <a:pt x="21514" y="207144"/>
                  </a:lnTo>
                  <a:cubicBezTo>
                    <a:pt x="15808" y="207144"/>
                    <a:pt x="10336" y="204877"/>
                    <a:pt x="6301" y="200843"/>
                  </a:cubicBezTo>
                  <a:cubicBezTo>
                    <a:pt x="2267" y="196808"/>
                    <a:pt x="0" y="191336"/>
                    <a:pt x="0" y="185630"/>
                  </a:cubicBezTo>
                  <a:lnTo>
                    <a:pt x="0" y="21514"/>
                  </a:lnTo>
                  <a:cubicBezTo>
                    <a:pt x="0" y="9632"/>
                    <a:pt x="9632" y="0"/>
                    <a:pt x="21514" y="0"/>
                  </a:cubicBezTo>
                  <a:close/>
                </a:path>
              </a:pathLst>
            </a:custGeom>
            <a:solidFill>
              <a:srgbClr val="1E3F48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696780" cy="245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041"/>
                </a:lnSpc>
                <a:spcBef>
                  <a:spcPct val="0"/>
                </a:spcBef>
              </a:pPr>
              <a:r>
                <a:rPr lang="en-US" sz="2172">
                  <a:solidFill>
                    <a:srgbClr val="FFFFFF"/>
                  </a:solidFill>
                  <a:latin typeface="Dosis Medium"/>
                </a:rPr>
                <a:t>Шафее Алдагстани Хамза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4924901" y="733535"/>
            <a:ext cx="8438198" cy="108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latin typeface="Carelia"/>
              </a:rPr>
              <a:t>Наша команда: DSC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9568" y="4788812"/>
            <a:ext cx="2757164" cy="144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01070A"/>
                </a:solidFill>
                <a:latin typeface="Dosis"/>
              </a:rPr>
              <a:t>data scientist</a:t>
            </a:r>
          </a:p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01070A"/>
                </a:solidFill>
                <a:latin typeface="Dosis Bold"/>
              </a:rPr>
              <a:t>тг:</a:t>
            </a:r>
            <a:r>
              <a:rPr lang="en-US" sz="2072">
                <a:solidFill>
                  <a:srgbClr val="01070A"/>
                </a:solidFill>
                <a:latin typeface="Dosis"/>
              </a:rPr>
              <a:t> @AbdurahmonAbdukhamdiov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216033" y="8435070"/>
            <a:ext cx="2757164" cy="71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01070A"/>
                </a:solidFill>
                <a:latin typeface="Dosis"/>
              </a:rPr>
              <a:t>data scientist</a:t>
            </a:r>
          </a:p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01070A"/>
                </a:solidFill>
                <a:latin typeface="Dosis Bold"/>
              </a:rPr>
              <a:t>тг:</a:t>
            </a:r>
            <a:r>
              <a:rPr lang="en-US" sz="2072">
                <a:solidFill>
                  <a:srgbClr val="01070A"/>
                </a:solidFill>
                <a:latin typeface="Dosis"/>
              </a:rPr>
              <a:t> @YazanAlnakri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342497" y="5016835"/>
            <a:ext cx="2757164" cy="71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01070A"/>
                </a:solidFill>
                <a:latin typeface="Dosis"/>
              </a:rPr>
              <a:t>data scientist</a:t>
            </a:r>
          </a:p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01070A"/>
                </a:solidFill>
                <a:latin typeface="Dosis Bold"/>
              </a:rPr>
              <a:t>тг:</a:t>
            </a:r>
            <a:r>
              <a:rPr lang="en-US" sz="2072">
                <a:solidFill>
                  <a:srgbClr val="01070A"/>
                </a:solidFill>
                <a:latin typeface="Dosis"/>
              </a:rPr>
              <a:t> @osama_coooooll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853502" y="8173949"/>
            <a:ext cx="2757164" cy="108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01070A"/>
                </a:solidFill>
                <a:latin typeface="Dosis"/>
              </a:rPr>
              <a:t>web-developer, </a:t>
            </a:r>
          </a:p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01070A"/>
                </a:solidFill>
                <a:latin typeface="Dosis"/>
              </a:rPr>
              <a:t>data scientist</a:t>
            </a:r>
          </a:p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01070A"/>
                </a:solidFill>
                <a:latin typeface="Dosis Bold"/>
              </a:rPr>
              <a:t>тг:</a:t>
            </a:r>
            <a:r>
              <a:rPr lang="en-US" sz="2072">
                <a:solidFill>
                  <a:srgbClr val="01070A"/>
                </a:solidFill>
                <a:latin typeface="Dosis"/>
              </a:rPr>
              <a:t> @AmineTrabelsi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037202" y="5016835"/>
            <a:ext cx="2757164" cy="71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01070A"/>
                </a:solidFill>
                <a:latin typeface="Dosis"/>
              </a:rPr>
              <a:t>data scientist</a:t>
            </a:r>
          </a:p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01070A"/>
                </a:solidFill>
                <a:latin typeface="Dosis Bold"/>
              </a:rPr>
              <a:t>тг:</a:t>
            </a:r>
            <a:r>
              <a:rPr lang="en-US" sz="2072">
                <a:solidFill>
                  <a:srgbClr val="01070A"/>
                </a:solidFill>
                <a:latin typeface="Dosis"/>
              </a:rPr>
              <a:t> @Hamzadaghstany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DAGDuhkJOas</dc:identifier>
  <dcterms:modified xsi:type="dcterms:W3CDTF">2011-08-01T06:04:30Z</dcterms:modified>
  <cp:revision>1</cp:revision>
  <dc:title>Cream Neutral Minimalist New Business Pitch Deck Presentation</dc:title>
</cp:coreProperties>
</file>